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7" r:id="rId2"/>
    <p:sldId id="266" r:id="rId3"/>
    <p:sldId id="264" r:id="rId4"/>
    <p:sldId id="268" r:id="rId5"/>
    <p:sldId id="269" r:id="rId6"/>
    <p:sldId id="265" r:id="rId7"/>
    <p:sldId id="261" r:id="rId8"/>
    <p:sldId id="271" r:id="rId9"/>
    <p:sldId id="263" r:id="rId10"/>
    <p:sldId id="273" r:id="rId11"/>
    <p:sldId id="272" r:id="rId12"/>
    <p:sldId id="274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나눔스퀘어" panose="020B0600000101010101" pitchFamily="50" charset="-127"/>
      <p:regular r:id="rId17"/>
    </p:embeddedFont>
    <p:embeddedFont>
      <p:font typeface="배달의민족 도현" panose="020B0600000101010101" pitchFamily="50" charset="-127"/>
      <p:regular r:id="rId18"/>
    </p:embeddedFont>
    <p:embeddedFont>
      <p:font typeface="조선일보명조" panose="02030304000000000000" pitchFamily="18" charset="-127"/>
      <p:regular r:id="rId19"/>
    </p:embeddedFont>
    <p:embeddedFont>
      <p:font typeface="HY견고딕" panose="0203060000010101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79C"/>
    <a:srgbClr val="EEB500"/>
    <a:srgbClr val="F6C9DE"/>
    <a:srgbClr val="828C9B"/>
    <a:srgbClr val="FFA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5883" autoAdjust="0"/>
  </p:normalViewPr>
  <p:slideViewPr>
    <p:cSldViewPr snapToGrid="0">
      <p:cViewPr varScale="1">
        <p:scale>
          <a:sx n="64" d="100"/>
          <a:sy n="64" d="100"/>
        </p:scale>
        <p:origin x="1349" y="-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DCBDD-827B-416E-967F-B83345B21489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A0CE4-3162-4D50-B10B-2ED8D2BD2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9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9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우리팀의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팀명은</a:t>
            </a:r>
            <a:r>
              <a:rPr lang="ko-KR" altLang="en-US" dirty="0" smtClean="0"/>
              <a:t> 핵심 주제인 스마트 팜에 </a:t>
            </a:r>
            <a:r>
              <a:rPr lang="ko-KR" altLang="en-US" baseline="0" dirty="0" smtClean="0"/>
              <a:t>아이디어가 팡팡 터진다는 의미로 </a:t>
            </a:r>
            <a:r>
              <a:rPr lang="en-US" altLang="ko-KR" baseline="0" dirty="0" smtClean="0"/>
              <a:t>pang</a:t>
            </a:r>
            <a:r>
              <a:rPr lang="ko-KR" altLang="en-US" baseline="0" dirty="0" smtClean="0"/>
              <a:t>을 붙여서 스마트 </a:t>
            </a:r>
            <a:r>
              <a:rPr lang="ko-KR" altLang="en-US" baseline="0" dirty="0" err="1" smtClean="0"/>
              <a:t>팜팡</a:t>
            </a:r>
            <a:r>
              <a:rPr lang="ko-KR" altLang="en-US" baseline="0" dirty="0" smtClean="0"/>
              <a:t> 이라고 정했습니다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3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팀원은</a:t>
            </a:r>
            <a:r>
              <a:rPr lang="ko-KR" altLang="en-US" baseline="0" dirty="0" smtClean="0"/>
              <a:t> 팀장인 저를 포함하여 총 네 명으로 구성되어있고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 구축과 모듈 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처리 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스마트폰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개발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총 네 역할을 나누어 담당하기로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3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다음으로는 팀 주제에 대해 </a:t>
            </a:r>
            <a:r>
              <a:rPr lang="ko-KR" altLang="en-US" b="1" baseline="0" dirty="0" smtClean="0"/>
              <a:t>말해보겠습니다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사물인터넷은 많이 들어봤지만 스마트 팜이 어떤 것을 뜻하는지에 대해서는 잘 모르는 분들도 </a:t>
            </a:r>
            <a:r>
              <a:rPr lang="ko-KR" altLang="en-US" baseline="0" dirty="0" err="1" smtClean="0"/>
              <a:t>계실거라</a:t>
            </a:r>
            <a:r>
              <a:rPr lang="ko-KR" altLang="en-US" baseline="0" dirty="0" smtClean="0"/>
              <a:t> 생각합니다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6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 팜이라는 것은</a:t>
            </a:r>
            <a:r>
              <a:rPr lang="ko-KR" altLang="en-US" baseline="0" dirty="0" smtClean="0"/>
              <a:t> 농사 기술에 정보통신 기술 </a:t>
            </a:r>
            <a:r>
              <a:rPr lang="en-US" altLang="ko-KR" baseline="0" dirty="0" smtClean="0"/>
              <a:t>ICT</a:t>
            </a:r>
            <a:r>
              <a:rPr lang="ko-KR" altLang="en-US" baseline="0" dirty="0" smtClean="0"/>
              <a:t>를 접목하여 만들어진 지능화된 농장을 의미합니다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사물 인터넷 기술을 이용하여 농작물의 온도 습도 등을 측정 및 분석하고 그 분석 결과에 따라 환경을 제어하고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스마트폰과</a:t>
            </a:r>
            <a:r>
              <a:rPr lang="ko-KR" altLang="en-US" baseline="0" dirty="0" smtClean="0"/>
              <a:t> 같은 기기를 통해 원격관리도 가능하게 하는 말 그대로 똑똑한 농장입니다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2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세부 설명에서는 왜 이 프로젝트를 진행하게 되었는지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추진 배경과 목표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그에 따른 기대효과에 대해 언급하겠습니다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91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 팜과 같은 기술이 등장하게 된 이유는 현재 국내 농업이 인구 고령화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인구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농가 소득 정체 등 큰 문제점에 봉착해 있기 때문입니다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87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우리는 그러한 문제점을 해결하기 위해서 </a:t>
            </a:r>
            <a:r>
              <a:rPr lang="ko-KR" altLang="en-US" baseline="0" dirty="0" smtClean="0"/>
              <a:t>스마트 </a:t>
            </a:r>
            <a:r>
              <a:rPr lang="ko-KR" altLang="en-US" baseline="0" dirty="0" smtClean="0"/>
              <a:t>식물관리 플랫폼을 </a:t>
            </a:r>
            <a:r>
              <a:rPr lang="ko-KR" altLang="en-US" baseline="0" dirty="0" smtClean="0"/>
              <a:t>개발하는 것이 목표입니다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프로그램은 각 센서와 </a:t>
            </a:r>
            <a:r>
              <a:rPr lang="ko-KR" altLang="en-US" baseline="0" dirty="0" err="1" smtClean="0"/>
              <a:t>라즈베리파이를</a:t>
            </a:r>
            <a:r>
              <a:rPr lang="ko-KR" altLang="en-US" baseline="0" dirty="0" smtClean="0"/>
              <a:t> 이용해서 식물데이터를 수집하고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와이파이를</a:t>
            </a:r>
            <a:r>
              <a:rPr lang="ko-KR" altLang="en-US" baseline="0" dirty="0" smtClean="0"/>
              <a:t> 통해서 플랫폼에 정보를 전송하는 방식으로 구현할 것입니다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개인 화분 관리에서 가로수목 관리까지 가능하게 하여 </a:t>
            </a:r>
            <a:r>
              <a:rPr lang="ko-KR" altLang="en-US" baseline="0" dirty="0" err="1" smtClean="0"/>
              <a:t>범용성을</a:t>
            </a:r>
            <a:r>
              <a:rPr lang="ko-KR" altLang="en-US" baseline="0" dirty="0" smtClean="0"/>
              <a:t> 높이고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또한 추가로 </a:t>
            </a:r>
            <a:r>
              <a:rPr lang="ko-KR" altLang="en-US" baseline="0" dirty="0" err="1" smtClean="0"/>
              <a:t>스마트폰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어플을</a:t>
            </a:r>
            <a:r>
              <a:rPr lang="ko-KR" altLang="en-US" baseline="0" dirty="0" smtClean="0"/>
              <a:t> 만들어 원격으로 관리를 가능하게 하여 상품가치도 높이는 것이 목표입니다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9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</a:t>
            </a:r>
            <a:r>
              <a:rPr lang="ko-KR" altLang="en-US" baseline="0" dirty="0" smtClean="0"/>
              <a:t> 팜 기술 개발로 가져올 수 있는 </a:t>
            </a:r>
            <a:r>
              <a:rPr lang="ko-KR" altLang="en-US" dirty="0" smtClean="0"/>
              <a:t>기대 효과로는 현재 농촌의 가장 큰 문제로 제기되고 있는 고령화와 인력 부족 문제를 해결할 수 있다는 것과 스마트 폰 </a:t>
            </a:r>
            <a:r>
              <a:rPr lang="ko-KR" altLang="en-US" dirty="0" err="1" smtClean="0"/>
              <a:t>어플을</a:t>
            </a:r>
            <a:r>
              <a:rPr lang="ko-KR" altLang="en-US" baseline="0" dirty="0" smtClean="0"/>
              <a:t> 사용하면서</a:t>
            </a:r>
            <a:r>
              <a:rPr lang="ko-KR" altLang="en-US" dirty="0" smtClean="0"/>
              <a:t> 편리성이 크게 늘어난다는 것입니다</a:t>
            </a:r>
            <a:r>
              <a:rPr lang="en-US" altLang="ko-KR" dirty="0" smtClean="0"/>
              <a:t>. </a:t>
            </a:r>
            <a:r>
              <a:rPr lang="ko-KR" altLang="en-US" baseline="0" dirty="0" smtClean="0"/>
              <a:t>개인 원예 및 가로수목 관리 등 활용할 수 있는 분야가 넓어지고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센서 등을 활용한 철저한 관리 시스템으로 식물 생산량 또한 크게 늘일 수 있습니다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35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0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0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9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6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6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4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00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3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2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551531"/>
            <a:ext cx="12192000" cy="10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85BA-8C58-49B2-8821-26A0E0AF0D2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다이아몬드 3"/>
          <p:cNvSpPr/>
          <p:nvPr/>
        </p:nvSpPr>
        <p:spPr>
          <a:xfrm>
            <a:off x="3923070" y="562897"/>
            <a:ext cx="5732207" cy="5732207"/>
          </a:xfrm>
          <a:prstGeom prst="diamond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5933767" y="562897"/>
            <a:ext cx="5732207" cy="5732207"/>
          </a:xfrm>
          <a:prstGeom prst="diamond">
            <a:avLst/>
          </a:prstGeom>
          <a:solidFill>
            <a:srgbClr val="57B79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15735" y="3368660"/>
            <a:ext cx="8760531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ase" latinLnBrk="0"/>
            <a:r>
              <a:rPr lang="ko-KR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</a:t>
            </a:r>
            <a:r>
              <a:rPr lang="ko-KR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팜 플랫폼 기술 개발</a:t>
            </a:r>
          </a:p>
          <a:p>
            <a:pPr algn="ctr" fontAlgn="base" latinLnBrk="0"/>
            <a:r>
              <a:rPr lang="ko-KR" alt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 </a:t>
            </a:r>
            <a:endParaRPr lang="en-US" altLang="ko-KR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58760" y="2852757"/>
            <a:ext cx="4322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사물인터넷 기술을 활용한 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781973" y="1753673"/>
            <a:ext cx="1640081" cy="988067"/>
            <a:chOff x="8103546" y="652462"/>
            <a:chExt cx="1640081" cy="988067"/>
          </a:xfrm>
        </p:grpSpPr>
        <p:sp>
          <p:nvSpPr>
            <p:cNvPr id="41" name="타원 40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43" name="직선 연결선 42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endCxn id="41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/>
          <p:cNvSpPr txBox="1"/>
          <p:nvPr/>
        </p:nvSpPr>
        <p:spPr>
          <a:xfrm>
            <a:off x="10394733" y="1535945"/>
            <a:ext cx="126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IoT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 flipH="1" flipV="1">
            <a:off x="3106101" y="4267660"/>
            <a:ext cx="1640081" cy="988067"/>
            <a:chOff x="8103546" y="652462"/>
            <a:chExt cx="1640081" cy="988067"/>
          </a:xfrm>
        </p:grpSpPr>
        <p:sp>
          <p:nvSpPr>
            <p:cNvPr id="48" name="타원 47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endCxn id="48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216310" y="4987102"/>
            <a:ext cx="295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FARM</a:t>
            </a:r>
            <a:endParaRPr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26" y="8849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53636" y="238103"/>
            <a:ext cx="10100712" cy="0"/>
          </a:xfrm>
          <a:prstGeom prst="line">
            <a:avLst/>
          </a:prstGeom>
          <a:ln w="1143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759383" y="383459"/>
            <a:ext cx="108154" cy="324464"/>
            <a:chOff x="11592232" y="560439"/>
            <a:chExt cx="137651" cy="560439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11592232" y="560439"/>
              <a:ext cx="137651" cy="27530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11611896" y="835742"/>
              <a:ext cx="117987" cy="28513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911783" y="383459"/>
            <a:ext cx="108154" cy="324464"/>
            <a:chOff x="11592232" y="560439"/>
            <a:chExt cx="137651" cy="560439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11592232" y="560439"/>
              <a:ext cx="137651" cy="27530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11611896" y="835742"/>
              <a:ext cx="117987" cy="28513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0288991" y="6227424"/>
            <a:ext cx="186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스마트 팜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PANG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257569" y="6594679"/>
            <a:ext cx="11786947" cy="0"/>
          </a:xfrm>
          <a:prstGeom prst="line">
            <a:avLst/>
          </a:prstGeom>
          <a:ln w="1143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r="40618"/>
          <a:stretch/>
        </p:blipFill>
        <p:spPr>
          <a:xfrm>
            <a:off x="0" y="1"/>
            <a:ext cx="3470787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347078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41772" y="-4343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-439863" y="-43796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1581" y="2628476"/>
            <a:ext cx="2367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추진배경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lang="en-US" altLang="ko-KR" sz="28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263" y="399317"/>
            <a:ext cx="326429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ase" latinLnBrk="0"/>
            <a:r>
              <a:rPr lang="en-US" altLang="ko-KR" sz="7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3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세부설명</a:t>
            </a:r>
            <a:endParaRPr lang="en-US" altLang="ko-KR" sz="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1025" name="_x136160872" descr="EMB0000017c1b1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273" r="3107" b="273"/>
          <a:stretch/>
        </p:blipFill>
        <p:spPr bwMode="auto">
          <a:xfrm>
            <a:off x="3540224" y="778475"/>
            <a:ext cx="8651776" cy="567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72093" y="178165"/>
            <a:ext cx="6984912" cy="707886"/>
          </a:xfrm>
          <a:prstGeom prst="rect">
            <a:avLst/>
          </a:prstGeom>
          <a:solidFill>
            <a:srgbClr val="57B79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식물관리 플랫폼 개발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65028" y="4407320"/>
            <a:ext cx="1868856" cy="707886"/>
          </a:xfrm>
          <a:prstGeom prst="rect">
            <a:avLst/>
          </a:prstGeom>
          <a:solidFill>
            <a:srgbClr val="57B79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범용성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18438" y="6150114"/>
            <a:ext cx="6031250" cy="707886"/>
          </a:xfrm>
          <a:prstGeom prst="rect">
            <a:avLst/>
          </a:prstGeom>
          <a:solidFill>
            <a:srgbClr val="57B79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개발을 통한 상품가치  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r="40618"/>
          <a:stretch/>
        </p:blipFill>
        <p:spPr>
          <a:xfrm>
            <a:off x="0" y="1"/>
            <a:ext cx="3470787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347078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41772" y="-4343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-439863" y="-43796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1581" y="2628476"/>
            <a:ext cx="2367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추진배경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7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263" y="399317"/>
            <a:ext cx="326429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ase" latinLnBrk="0"/>
            <a:r>
              <a:rPr lang="en-US" altLang="ko-KR" sz="7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3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세부설명</a:t>
            </a:r>
            <a:endParaRPr lang="en-US" altLang="ko-KR" sz="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7105" y="1261241"/>
            <a:ext cx="3005958" cy="3005958"/>
            <a:chOff x="4677105" y="1261241"/>
            <a:chExt cx="3005958" cy="3005958"/>
          </a:xfrm>
        </p:grpSpPr>
        <p:sp>
          <p:nvSpPr>
            <p:cNvPr id="17" name="타원 16"/>
            <p:cNvSpPr/>
            <p:nvPr/>
          </p:nvSpPr>
          <p:spPr>
            <a:xfrm>
              <a:off x="4677105" y="1261241"/>
              <a:ext cx="3005958" cy="3005958"/>
            </a:xfrm>
            <a:prstGeom prst="ellipse">
              <a:avLst/>
            </a:prstGeom>
            <a:solidFill>
              <a:srgbClr val="F6C9D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4823065" y="1823817"/>
              <a:ext cx="402674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4000" i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40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4719" y="2480442"/>
              <a:ext cx="2739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농촌 고령화 및 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인력부족 문제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해결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06150" y="3421116"/>
            <a:ext cx="3043713" cy="3005958"/>
            <a:chOff x="5706150" y="3421116"/>
            <a:chExt cx="3043713" cy="3005958"/>
          </a:xfrm>
        </p:grpSpPr>
        <p:sp>
          <p:nvSpPr>
            <p:cNvPr id="24" name="타원 23"/>
            <p:cNvSpPr/>
            <p:nvPr/>
          </p:nvSpPr>
          <p:spPr>
            <a:xfrm>
              <a:off x="5743905" y="3421116"/>
              <a:ext cx="3005958" cy="300595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06150" y="4628439"/>
              <a:ext cx="3034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생산비 절감 및 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농촌생활 편리성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증대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6035638" y="3950791"/>
              <a:ext cx="497252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4000" i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40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66539" y="2438399"/>
            <a:ext cx="3005958" cy="3005958"/>
            <a:chOff x="8166539" y="2438399"/>
            <a:chExt cx="3005958" cy="3005958"/>
          </a:xfrm>
        </p:grpSpPr>
        <p:sp>
          <p:nvSpPr>
            <p:cNvPr id="25" name="타원 24"/>
            <p:cNvSpPr/>
            <p:nvPr/>
          </p:nvSpPr>
          <p:spPr>
            <a:xfrm>
              <a:off x="8166539" y="2438399"/>
              <a:ext cx="3005958" cy="300595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03734" y="3520968"/>
              <a:ext cx="273985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개인 원예 및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가로수목 관리 등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다양한 분야에 활용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8235500" y="2983383"/>
              <a:ext cx="50687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4000" i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40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068209" y="131379"/>
            <a:ext cx="3005958" cy="3005958"/>
            <a:chOff x="7068209" y="131379"/>
            <a:chExt cx="3005958" cy="3005958"/>
          </a:xfrm>
        </p:grpSpPr>
        <p:sp>
          <p:nvSpPr>
            <p:cNvPr id="23" name="타원 22"/>
            <p:cNvSpPr/>
            <p:nvPr/>
          </p:nvSpPr>
          <p:spPr>
            <a:xfrm>
              <a:off x="7068209" y="131379"/>
              <a:ext cx="3005958" cy="3005958"/>
            </a:xfrm>
            <a:prstGeom prst="ellipse">
              <a:avLst/>
            </a:prstGeom>
            <a:solidFill>
              <a:srgbClr val="57B79C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25639" y="1261016"/>
              <a:ext cx="29354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식물 생산량 증대 및 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곡물 재고율 높임</a:t>
              </a:r>
            </a:p>
          </p:txBody>
        </p:sp>
        <p:sp>
          <p:nvSpPr>
            <p:cNvPr id="26" name="Rectangle 2"/>
            <p:cNvSpPr>
              <a:spLocks noChangeArrowheads="1"/>
            </p:cNvSpPr>
            <p:nvPr/>
          </p:nvSpPr>
          <p:spPr bwMode="auto">
            <a:xfrm>
              <a:off x="7228335" y="690756"/>
              <a:ext cx="54373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4000" i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lang="ko-KR" altLang="en-US" sz="40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59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0" name="TextBox 29"/>
          <p:cNvSpPr txBox="1"/>
          <p:nvPr/>
        </p:nvSpPr>
        <p:spPr>
          <a:xfrm>
            <a:off x="4933950" y="2921169"/>
            <a:ext cx="2324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4683919" y="20169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2966" y="576297"/>
            <a:ext cx="4491486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ase" latinLnBrk="0"/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CONTENTS</a:t>
            </a:r>
            <a:endParaRPr lang="en-US" altLang="ko-KR" sz="105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58841" y="2974949"/>
            <a:ext cx="2274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주제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다이아몬드 70"/>
          <p:cNvSpPr/>
          <p:nvPr/>
        </p:nvSpPr>
        <p:spPr>
          <a:xfrm>
            <a:off x="-141772" y="-4343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다이아몬드 71"/>
          <p:cNvSpPr/>
          <p:nvPr/>
        </p:nvSpPr>
        <p:spPr>
          <a:xfrm>
            <a:off x="-439863" y="-43796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46370" y="2895751"/>
            <a:ext cx="2424561" cy="1926309"/>
            <a:chOff x="1746370" y="2895751"/>
            <a:chExt cx="2424561" cy="1926309"/>
          </a:xfrm>
        </p:grpSpPr>
        <p:sp>
          <p:nvSpPr>
            <p:cNvPr id="45" name="TextBox 44"/>
            <p:cNvSpPr txBox="1"/>
            <p:nvPr/>
          </p:nvSpPr>
          <p:spPr>
            <a:xfrm>
              <a:off x="1746370" y="2974949"/>
              <a:ext cx="242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r>
                <a:rPr lang="en-US" altLang="ko-KR" sz="32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52562" y="3592038"/>
              <a:ext cx="215796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명</a:t>
              </a:r>
              <a:endParaRPr lang="en-US" altLang="ko-KR" sz="20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endParaRPr lang="en-US" altLang="ko-KR" sz="5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팀원 소개 및 역할</a:t>
              </a:r>
              <a:endParaRPr lang="en-US" altLang="ko-KR" sz="20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864583" y="2895751"/>
              <a:ext cx="22812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1864583" y="4822060"/>
              <a:ext cx="22812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008447" y="2895751"/>
            <a:ext cx="2281287" cy="1926309"/>
            <a:chOff x="5008447" y="2895751"/>
            <a:chExt cx="2281287" cy="1926309"/>
          </a:xfrm>
        </p:grpSpPr>
        <p:sp>
          <p:nvSpPr>
            <p:cNvPr id="55" name="TextBox 54"/>
            <p:cNvSpPr txBox="1"/>
            <p:nvPr/>
          </p:nvSpPr>
          <p:spPr>
            <a:xfrm>
              <a:off x="5034738" y="3592038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주제 설명</a:t>
              </a:r>
              <a:endParaRPr lang="ko-KR" altLang="en-US" sz="20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5008447" y="2895751"/>
              <a:ext cx="22812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5008447" y="4822060"/>
              <a:ext cx="22812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8009518" y="2895751"/>
            <a:ext cx="2543175" cy="1926309"/>
            <a:chOff x="8009518" y="2895751"/>
            <a:chExt cx="2543175" cy="1926309"/>
          </a:xfrm>
        </p:grpSpPr>
        <p:sp>
          <p:nvSpPr>
            <p:cNvPr id="54" name="TextBox 53"/>
            <p:cNvSpPr txBox="1"/>
            <p:nvPr/>
          </p:nvSpPr>
          <p:spPr>
            <a:xfrm>
              <a:off x="8009518" y="2974949"/>
              <a:ext cx="2543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세부설명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78059" y="3592038"/>
              <a:ext cx="1747594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추진 배경</a:t>
              </a:r>
              <a:endParaRPr lang="en-US" altLang="ko-KR" sz="20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endParaRPr lang="en-US" altLang="ko-KR" sz="5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목표</a:t>
              </a:r>
              <a:endParaRPr lang="en-US" altLang="ko-KR" sz="20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endParaRPr lang="en-US" altLang="ko-KR" sz="5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기대 효과</a:t>
              </a:r>
              <a:endParaRPr lang="ko-KR" altLang="en-US" sz="20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8152312" y="2895751"/>
              <a:ext cx="22812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8152312" y="4822060"/>
              <a:ext cx="22812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63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33950" y="2644170"/>
            <a:ext cx="2324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4683919" y="20169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r="48004"/>
          <a:stretch/>
        </p:blipFill>
        <p:spPr>
          <a:xfrm>
            <a:off x="0" y="0"/>
            <a:ext cx="3480619" cy="6858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347078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-141772" y="-4343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>
            <a:off x="-439863" y="-43796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75200" y="219148"/>
            <a:ext cx="605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57B79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 </a:t>
            </a:r>
            <a:r>
              <a:rPr lang="ko-KR" altLang="en-US" sz="54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</a:t>
            </a:r>
            <a:r>
              <a:rPr lang="ko-KR" altLang="en-US" sz="54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팜</a:t>
            </a:r>
            <a:r>
              <a:rPr lang="ko-KR" altLang="en-US" sz="66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팡</a:t>
            </a:r>
            <a:r>
              <a:rPr lang="en-US" altLang="ko-KR" sz="7200" i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54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6600" dirty="0" smtClean="0">
                <a:solidFill>
                  <a:srgbClr val="57B79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6600" dirty="0">
              <a:solidFill>
                <a:srgbClr val="57B79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1581" y="2628476"/>
            <a:ext cx="29434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팀명</a:t>
            </a:r>
            <a:endParaRPr lang="en-US" altLang="ko-KR" sz="28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 및 역할</a:t>
            </a:r>
            <a:endParaRPr lang="en-US" altLang="ko-KR" sz="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9820" y="1255606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828C9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FARM PANG!</a:t>
            </a:r>
            <a:endParaRPr lang="ko-KR" altLang="en-US" sz="2800" dirty="0">
              <a:solidFill>
                <a:srgbClr val="828C9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7263" y="399317"/>
            <a:ext cx="326429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ase" latinLnBrk="0"/>
            <a:r>
              <a:rPr lang="en-US" altLang="ko-KR" sz="7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1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4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팀소개</a:t>
            </a:r>
            <a:endParaRPr lang="en-US" altLang="ko-KR" sz="9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0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5172278" y="1719809"/>
            <a:ext cx="2978870" cy="2978870"/>
          </a:xfrm>
          <a:prstGeom prst="ellipse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172278" y="3681345"/>
            <a:ext cx="2978870" cy="2978870"/>
          </a:xfrm>
          <a:prstGeom prst="ellipse">
            <a:avLst/>
          </a:prstGeom>
          <a:solidFill>
            <a:schemeClr val="accent1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r="48004"/>
          <a:stretch/>
        </p:blipFill>
        <p:spPr>
          <a:xfrm>
            <a:off x="0" y="0"/>
            <a:ext cx="3480619" cy="6858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347078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-141772" y="-4343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>
            <a:off x="-439863" y="-43796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51581" y="2628476"/>
            <a:ext cx="29434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팀명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 및 역할</a:t>
            </a:r>
            <a:endParaRPr lang="en-US" altLang="ko-KR" sz="7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10550115" y="1174155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김수빈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및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담당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flipH="1">
            <a:off x="3339494" y="3268865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김우현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구축 및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담당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3339494" y="5409739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김정훈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개발 및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예산 담당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0550115" y="5357994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이성민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처리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일정 담당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 flipH="1" flipV="1">
            <a:off x="3922181" y="3652156"/>
            <a:ext cx="1640081" cy="988067"/>
            <a:chOff x="8103546" y="652462"/>
            <a:chExt cx="1640081" cy="988067"/>
          </a:xfrm>
        </p:grpSpPr>
        <p:sp>
          <p:nvSpPr>
            <p:cNvPr id="41" name="타원 40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43" name="직선 연결선 42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endCxn id="41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/>
          <p:cNvGrpSpPr/>
          <p:nvPr/>
        </p:nvGrpSpPr>
        <p:grpSpPr>
          <a:xfrm flipH="1" flipV="1">
            <a:off x="3976685" y="5741085"/>
            <a:ext cx="1640081" cy="988067"/>
            <a:chOff x="8103546" y="652462"/>
            <a:chExt cx="1640081" cy="988067"/>
          </a:xfrm>
        </p:grpSpPr>
        <p:sp>
          <p:nvSpPr>
            <p:cNvPr id="48" name="타원 47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endCxn id="48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/>
          <p:cNvGrpSpPr/>
          <p:nvPr/>
        </p:nvGrpSpPr>
        <p:grpSpPr>
          <a:xfrm>
            <a:off x="10072259" y="2418208"/>
            <a:ext cx="1640081" cy="988067"/>
            <a:chOff x="8103546" y="652462"/>
            <a:chExt cx="1640081" cy="988067"/>
          </a:xfrm>
        </p:grpSpPr>
        <p:sp>
          <p:nvSpPr>
            <p:cNvPr id="60" name="타원 59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62" name="직선 연결선 61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endCxn id="60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그룹 63"/>
          <p:cNvGrpSpPr/>
          <p:nvPr/>
        </p:nvGrpSpPr>
        <p:grpSpPr>
          <a:xfrm flipV="1">
            <a:off x="9969020" y="5677602"/>
            <a:ext cx="1640081" cy="988067"/>
            <a:chOff x="8103546" y="652462"/>
            <a:chExt cx="1640081" cy="988067"/>
          </a:xfrm>
        </p:grpSpPr>
        <p:sp>
          <p:nvSpPr>
            <p:cNvPr id="65" name="타원 64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67" name="직선 연결선 66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endCxn id="65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/>
          <p:cNvSpPr txBox="1"/>
          <p:nvPr/>
        </p:nvSpPr>
        <p:spPr>
          <a:xfrm>
            <a:off x="747263" y="399317"/>
            <a:ext cx="326429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ase" latinLnBrk="0"/>
            <a:r>
              <a:rPr lang="en-US" altLang="ko-KR" sz="7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1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4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팀소개</a:t>
            </a:r>
            <a:endParaRPr lang="en-US" altLang="ko-KR" sz="9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75200" y="219148"/>
            <a:ext cx="605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57B79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 </a:t>
            </a:r>
            <a:r>
              <a:rPr lang="ko-KR" altLang="en-US" sz="54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</a:t>
            </a:r>
            <a:r>
              <a:rPr lang="ko-KR" altLang="en-US" sz="54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팜</a:t>
            </a:r>
            <a:r>
              <a:rPr lang="ko-KR" altLang="en-US" sz="66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팡</a:t>
            </a:r>
            <a:r>
              <a:rPr lang="en-US" altLang="ko-KR" sz="7200" i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54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6600" dirty="0" smtClean="0">
                <a:solidFill>
                  <a:srgbClr val="57B79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6600" dirty="0">
              <a:solidFill>
                <a:srgbClr val="57B79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99820" y="1255606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828C9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FARM PANG!</a:t>
            </a:r>
            <a:endParaRPr lang="ko-KR" altLang="en-US" sz="2800" dirty="0">
              <a:solidFill>
                <a:srgbClr val="828C9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817156" y="3681345"/>
            <a:ext cx="2978870" cy="2978870"/>
          </a:xfrm>
          <a:prstGeom prst="ellipse">
            <a:avLst/>
          </a:prstGeom>
          <a:solidFill>
            <a:srgbClr val="57B79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817156" y="1719809"/>
            <a:ext cx="2978870" cy="2978870"/>
          </a:xfrm>
          <a:prstGeom prst="ellipse">
            <a:avLst/>
          </a:prstGeom>
          <a:solidFill>
            <a:srgbClr val="F6C9DE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6315" r="-367" b="18685"/>
          <a:stretch/>
        </p:blipFill>
        <p:spPr>
          <a:xfrm>
            <a:off x="5495800" y="1910754"/>
            <a:ext cx="2621241" cy="2621241"/>
          </a:xfrm>
          <a:prstGeom prst="ellipse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20260"/>
          <a:stretch/>
        </p:blipFill>
        <p:spPr>
          <a:xfrm>
            <a:off x="5527451" y="3856381"/>
            <a:ext cx="2606071" cy="260607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712" r="-941" b="24288"/>
          <a:stretch/>
        </p:blipFill>
        <p:spPr>
          <a:xfrm>
            <a:off x="7857711" y="3856381"/>
            <a:ext cx="2661203" cy="2661203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r="22149"/>
          <a:stretch/>
        </p:blipFill>
        <p:spPr>
          <a:xfrm rot="5400000">
            <a:off x="7903745" y="1888958"/>
            <a:ext cx="2647950" cy="26479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07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 animBg="1"/>
      <p:bldP spid="35" grpId="0"/>
      <p:bldP spid="37" grpId="0"/>
      <p:bldP spid="38" grpId="0"/>
      <p:bldP spid="39" grpId="0"/>
      <p:bldP spid="28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33950" y="2644170"/>
            <a:ext cx="2324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en-US" altLang="ko-KR" sz="44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주제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4683919" y="20169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1809229" y="5850322"/>
            <a:ext cx="8573542" cy="79334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8338" y="5748295"/>
            <a:ext cx="8315325" cy="9848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 fontAlgn="base" latinLnBrk="0"/>
            <a:endParaRPr lang="en-US" altLang="ko-KR" sz="10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  <a:p>
            <a:pPr algn="r" fontAlgn="base" latinLnBrk="0"/>
            <a:r>
              <a:rPr lang="ko-KR" altLang="en-US" sz="4800" b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스마트 팜</a:t>
            </a:r>
            <a:r>
              <a:rPr lang="en-US" altLang="ko-KR" sz="4800" b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(Smart farm)</a:t>
            </a:r>
            <a:r>
              <a:rPr lang="ko-KR" altLang="en-US" sz="4800" b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이란</a:t>
            </a:r>
            <a:r>
              <a:rPr lang="en-US" altLang="ko-KR" sz="4800" b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?</a:t>
            </a:r>
            <a:endParaRPr lang="ko-KR" altLang="en-US" sz="4800" dirty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103546" y="652462"/>
            <a:ext cx="1640081" cy="988067"/>
            <a:chOff x="8103546" y="652462"/>
            <a:chExt cx="1640081" cy="988067"/>
          </a:xfrm>
        </p:grpSpPr>
        <p:sp>
          <p:nvSpPr>
            <p:cNvPr id="35" name="타원 34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32" name="직선 연결선 31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>
                <a:endCxn id="35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그룹 45"/>
          <p:cNvGrpSpPr/>
          <p:nvPr/>
        </p:nvGrpSpPr>
        <p:grpSpPr>
          <a:xfrm flipH="1" flipV="1">
            <a:off x="2742308" y="4100512"/>
            <a:ext cx="1640081" cy="988067"/>
            <a:chOff x="8103546" y="652462"/>
            <a:chExt cx="1640081" cy="988067"/>
          </a:xfrm>
        </p:grpSpPr>
        <p:sp>
          <p:nvSpPr>
            <p:cNvPr id="47" name="타원 46"/>
            <p:cNvSpPr/>
            <p:nvPr/>
          </p:nvSpPr>
          <p:spPr>
            <a:xfrm>
              <a:off x="9667427" y="65246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8103546" y="690562"/>
              <a:ext cx="1563881" cy="949967"/>
              <a:chOff x="8179746" y="690562"/>
              <a:chExt cx="1563881" cy="949967"/>
            </a:xfrm>
          </p:grpSpPr>
          <p:cxnSp>
            <p:nvCxnSpPr>
              <p:cNvPr id="49" name="직선 연결선 48"/>
              <p:cNvCxnSpPr/>
              <p:nvPr/>
            </p:nvCxnSpPr>
            <p:spPr>
              <a:xfrm flipH="1">
                <a:off x="8179746" y="690562"/>
                <a:ext cx="949967" cy="9499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>
                <a:endCxn id="47" idx="6"/>
              </p:cNvCxnSpPr>
              <p:nvPr/>
            </p:nvCxnSpPr>
            <p:spPr>
              <a:xfrm>
                <a:off x="9129713" y="690562"/>
                <a:ext cx="6139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3597771" y="187821"/>
            <a:ext cx="4996458" cy="4996458"/>
          </a:xfrm>
          <a:prstGeom prst="ellipse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743627" y="459729"/>
            <a:ext cx="126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ICT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11935" y="4810121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FARM</a:t>
            </a:r>
            <a:endParaRPr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208143" y="2671762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>
            <a:endCxn id="56" idx="6"/>
          </p:cNvCxnSpPr>
          <p:nvPr/>
        </p:nvCxnSpPr>
        <p:spPr>
          <a:xfrm>
            <a:off x="8594229" y="2709862"/>
            <a:ext cx="613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373492" y="2470011"/>
            <a:ext cx="2904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</a:t>
            </a:r>
          </a:p>
        </p:txBody>
      </p:sp>
      <p:grpSp>
        <p:nvGrpSpPr>
          <p:cNvPr id="62" name="그룹 61"/>
          <p:cNvGrpSpPr/>
          <p:nvPr/>
        </p:nvGrpSpPr>
        <p:grpSpPr>
          <a:xfrm flipH="1">
            <a:off x="2901554" y="2668932"/>
            <a:ext cx="690114" cy="76200"/>
            <a:chOff x="2831530" y="2659407"/>
            <a:chExt cx="690114" cy="76200"/>
          </a:xfrm>
        </p:grpSpPr>
        <p:sp>
          <p:nvSpPr>
            <p:cNvPr id="60" name="타원 59"/>
            <p:cNvSpPr/>
            <p:nvPr/>
          </p:nvSpPr>
          <p:spPr>
            <a:xfrm flipH="1">
              <a:off x="3445444" y="26594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/>
            <p:nvPr/>
          </p:nvCxnSpPr>
          <p:spPr>
            <a:xfrm flipH="1">
              <a:off x="2831530" y="2697507"/>
              <a:ext cx="6139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2027481" y="2470011"/>
            <a:ext cx="126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IoT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98437" y="2917183"/>
            <a:ext cx="231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Internet of Things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743627" y="2917183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phone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434825" y="960391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정보통신기술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0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6" grpId="0" animBg="1"/>
      <p:bldP spid="58" grpId="0"/>
      <p:bldP spid="64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81563" y="2644170"/>
            <a:ext cx="2428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세부설명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다이아몬드 3"/>
          <p:cNvSpPr/>
          <p:nvPr/>
        </p:nvSpPr>
        <p:spPr>
          <a:xfrm>
            <a:off x="4683919" y="20169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r="40618"/>
          <a:stretch/>
        </p:blipFill>
        <p:spPr>
          <a:xfrm>
            <a:off x="0" y="1"/>
            <a:ext cx="3470787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347078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41772" y="-43431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-439863" y="-437969"/>
            <a:ext cx="2824162" cy="2824162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1581" y="2628476"/>
            <a:ext cx="2367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추진배경</a:t>
            </a:r>
            <a:endParaRPr lang="en-US" altLang="ko-KR" sz="2800" dirty="0" smtClean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en-US" altLang="ko-KR" sz="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263" y="399317"/>
            <a:ext cx="3264299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ase" latinLnBrk="0"/>
            <a:r>
              <a:rPr lang="en-US" altLang="ko-KR" sz="7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3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세부설명</a:t>
            </a:r>
            <a:endParaRPr lang="en-US" altLang="ko-KR" sz="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116694" y="1977642"/>
            <a:ext cx="2848896" cy="2876784"/>
            <a:chOff x="9166122" y="359051"/>
            <a:chExt cx="2848896" cy="2876784"/>
          </a:xfrm>
        </p:grpSpPr>
        <p:sp>
          <p:nvSpPr>
            <p:cNvPr id="17" name="TextBox 16"/>
            <p:cNvSpPr txBox="1"/>
            <p:nvPr/>
          </p:nvSpPr>
          <p:spPr>
            <a:xfrm>
              <a:off x="9168714" y="2651060"/>
              <a:ext cx="2846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농가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소득 정체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83"/>
            <a:stretch/>
          </p:blipFill>
          <p:spPr>
            <a:xfrm>
              <a:off x="9166122" y="359051"/>
              <a:ext cx="2539066" cy="21408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6336548" y="1977642"/>
            <a:ext cx="2539066" cy="2876784"/>
            <a:chOff x="6250050" y="359051"/>
            <a:chExt cx="2539066" cy="2876784"/>
          </a:xfrm>
        </p:grpSpPr>
        <p:sp>
          <p:nvSpPr>
            <p:cNvPr id="16" name="TextBox 15"/>
            <p:cNvSpPr txBox="1"/>
            <p:nvPr/>
          </p:nvSpPr>
          <p:spPr>
            <a:xfrm>
              <a:off x="6531364" y="2651060"/>
              <a:ext cx="1938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인구 감소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72"/>
            <a:stretch/>
          </p:blipFill>
          <p:spPr>
            <a:xfrm>
              <a:off x="6250050" y="359051"/>
              <a:ext cx="2539066" cy="2207169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3605830" y="1977642"/>
            <a:ext cx="2539066" cy="2876784"/>
            <a:chOff x="3655258" y="359051"/>
            <a:chExt cx="2539066" cy="2876784"/>
          </a:xfrm>
        </p:grpSpPr>
        <p:sp>
          <p:nvSpPr>
            <p:cNvPr id="15" name="TextBox 14"/>
            <p:cNvSpPr txBox="1"/>
            <p:nvPr/>
          </p:nvSpPr>
          <p:spPr>
            <a:xfrm>
              <a:off x="4129341" y="2651060"/>
              <a:ext cx="1357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고령화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32"/>
            <a:stretch/>
          </p:blipFill>
          <p:spPr>
            <a:xfrm>
              <a:off x="3655258" y="359051"/>
              <a:ext cx="2539066" cy="2175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2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469</Words>
  <Application>Microsoft Office PowerPoint</Application>
  <PresentationFormat>와이드스크린</PresentationFormat>
  <Paragraphs>118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나눔스퀘어</vt:lpstr>
      <vt:lpstr>배달의민족 도현</vt:lpstr>
      <vt:lpstr>조선일보명조</vt:lpstr>
      <vt:lpstr>HY견고딕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X-Note</dc:creator>
  <cp:lastModifiedBy>X-Note</cp:lastModifiedBy>
  <cp:revision>64</cp:revision>
  <dcterms:created xsi:type="dcterms:W3CDTF">2016-09-04T04:44:14Z</dcterms:created>
  <dcterms:modified xsi:type="dcterms:W3CDTF">2016-09-08T15:39:52Z</dcterms:modified>
</cp:coreProperties>
</file>